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notesMasterIdLst>
    <p:notesMasterId r:id="rId25"/>
  </p:notes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62" r:id="rId15"/>
    <p:sldId id="263" r:id="rId16"/>
    <p:sldId id="264" r:id="rId17"/>
    <p:sldId id="261" r:id="rId18"/>
    <p:sldId id="278" r:id="rId19"/>
    <p:sldId id="275" r:id="rId20"/>
    <p:sldId id="276" r:id="rId21"/>
    <p:sldId id="277" r:id="rId22"/>
    <p:sldId id="259" r:id="rId23"/>
    <p:sldId id="26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954" autoAdjust="0"/>
  </p:normalViewPr>
  <p:slideViewPr>
    <p:cSldViewPr snapToGrid="0" snapToObjects="1">
      <p:cViewPr>
        <p:scale>
          <a:sx n="105" d="100"/>
          <a:sy n="105" d="100"/>
        </p:scale>
        <p:origin x="-120" y="-8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15F3D-3428-8F46-A499-46E38FF65BDD}" type="datetimeFigureOut">
              <a:rPr lang="en-US" smtClean="0"/>
              <a:t>3/7/13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E3A33-3277-0A4F-986C-BB7ABBFEF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3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Comments are around 30% of source code. Bugs cost US economy $60 billion annually, etc.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03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Ding Yuan is a new professor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University of Toronto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Better logging systems for system administrators so that they can better diagnose system failures in a post-mortem debugging environment. </a:t>
            </a:r>
          </a:p>
          <a:p>
            <a:r>
              <a:rPr lang="en-US" dirty="0" smtClean="0"/>
              <a:t>His</a:t>
            </a:r>
            <a:r>
              <a:rPr lang="en-US" baseline="0" dirty="0" smtClean="0"/>
              <a:t> other main works focus on enhancing the output of loggers, even without source code available.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00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authors were working under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YuanYuan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Zhou at UIUC, who focuses on software reliability and how to improve debugging practices.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has since moved to UC San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Diego and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founded a startup called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PatternInsight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which incorporates tools from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iComment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other static analysis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softwares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find bugs using both source code and execution logs. Code Insight is the product that is most similar to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iComment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it has major corporate customers like Intel, Cisco, Motorola, Qualcomm, EMC, etc. </a:t>
            </a:r>
          </a:p>
          <a:p>
            <a:endParaRPr lang="en-US" baseline="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then followed up with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aComment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work that analyzes code, specifically function calls and comments, to generate special annotations that specify invariants to which the code must hold.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aComment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uses these annotations to detect bugs related to interrupts and concurrency issues.  It computes function preconditions and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postconditions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iComment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wasn't able to ascertain just from looking at comments. When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iComment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looks at a comment for locking rules, 25% of the comments specified rules/conditions for the lock to be held or not held. But only 5% of comments about interrupts actually specify rules; the other 95% are just discussion or noteworthy points about interrupts. It uses context clues like "BUG_ON(!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irqs_disabled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to assert that interrupts are disabled on a function entry. 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@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tComment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similar work like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iComment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but it works with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JavaDoc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00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7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Parts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SpeechTagging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97%)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Chunking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90%)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Semantic Role Labeling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70%)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17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 1/3 of the</a:t>
            </a:r>
            <a:r>
              <a:rPr lang="en-US" baseline="0" dirty="0" smtClean="0"/>
              <a:t> inconsistencies discovered were confirmed by developers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67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•The training is optional for the users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Done by us before releasing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iComment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(only once per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topic).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Feasible because: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Programmers share wording and phrasing (confirmed by our correlated word results)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Cross-software training results show decision trees trained on one software can classify comments from other software with high accuracy (~89%)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Took only about 2 hours to manually classify comments of 2 topics for Linux, Mozilla, Apache and Wine </a:t>
            </a:r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10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r>
              <a:rPr lang="en-US" baseline="0" dirty="0" smtClean="0"/>
              <a:t> of comments</a:t>
            </a:r>
          </a:p>
          <a:p>
            <a:r>
              <a:rPr lang="en-US" baseline="0" dirty="0" smtClean="0"/>
              <a:t>	-- applicability, where do they occur and what do they reference / apply to?</a:t>
            </a:r>
          </a:p>
          <a:p>
            <a:endParaRPr lang="en-US" baseline="0" dirty="0" smtClean="0"/>
          </a:p>
          <a:p>
            <a:r>
              <a:rPr lang="en-US" baseline="0" dirty="0" smtClean="0"/>
              <a:t>Support probability:</a:t>
            </a:r>
          </a:p>
          <a:p>
            <a:r>
              <a:rPr lang="en-US" baseline="0" dirty="0" smtClean="0"/>
              <a:t>	SP = </a:t>
            </a:r>
            <a:r>
              <a:rPr lang="en-US" baseline="0" dirty="0" err="1" smtClean="0"/>
              <a:t>numSupport</a:t>
            </a:r>
            <a:r>
              <a:rPr lang="en-US" baseline="0" dirty="0" smtClean="0"/>
              <a:t> / (</a:t>
            </a:r>
            <a:r>
              <a:rPr lang="en-US" baseline="0" dirty="0" err="1" smtClean="0"/>
              <a:t>numSupport</a:t>
            </a:r>
            <a:r>
              <a:rPr lang="en-US" baseline="0" dirty="0" smtClean="0"/>
              <a:t> + </a:t>
            </a:r>
            <a:r>
              <a:rPr lang="en-US" baseline="0" dirty="0" err="1" smtClean="0"/>
              <a:t>numViolations</a:t>
            </a:r>
            <a:r>
              <a:rPr lang="en-US" baseline="0" dirty="0" smtClean="0"/>
              <a:t>)</a:t>
            </a:r>
          </a:p>
          <a:p>
            <a:r>
              <a:rPr lang="en-US" baseline="0" dirty="0" err="1" smtClean="0"/>
              <a:t>numSupport</a:t>
            </a:r>
            <a:r>
              <a:rPr lang="en-US" baseline="0" dirty="0" smtClean="0"/>
              <a:t> is the number of cases where the rule holds)</a:t>
            </a:r>
          </a:p>
          <a:p>
            <a:r>
              <a:rPr lang="en-US" baseline="0" dirty="0" err="1" smtClean="0"/>
              <a:t>numViolations</a:t>
            </a:r>
            <a:r>
              <a:rPr lang="en-US" baseline="0" dirty="0" smtClean="0"/>
              <a:t> is the number of cases where the rule </a:t>
            </a:r>
            <a:r>
              <a:rPr lang="en-US" baseline="0" smtClean="0"/>
              <a:t>is violated)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75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the 60 inconsistencies,</a:t>
            </a:r>
            <a:r>
              <a:rPr lang="en-US" baseline="0" dirty="0" smtClean="0"/>
              <a:t> 33 were new bugs, 27 were bad comments.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AT least 37 mismatches are impossible to detect with previous work.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Accuracy = (Total number of correctly identified comments) / (total number of comments extracted)</a:t>
            </a:r>
          </a:p>
          <a:p>
            <a:r>
              <a:rPr lang="en-US" baseline="0" dirty="0" smtClean="0"/>
              <a:t>Precision = T+ / (T+   +    F+)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Recall = T+ / (T+   +    F-)</a:t>
            </a:r>
          </a:p>
          <a:p>
            <a:endParaRPr lang="en-US" baseline="0" dirty="0" smtClean="0"/>
          </a:p>
          <a:p>
            <a:r>
              <a:rPr lang="en-US" baseline="0" dirty="0" smtClean="0"/>
              <a:t>False positives are “reasonable”…. Due in part to how the static analysis doesn’t handle pointer or  array aliasing, </a:t>
            </a:r>
            <a:r>
              <a:rPr lang="en-US" baseline="0" dirty="0" err="1" smtClean="0"/>
              <a:t>structs,etc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57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slide shows the accuracy of rule extraction (through the machine learned decision trees)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20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r>
              <a:rPr lang="en-US" baseline="0" dirty="0" smtClean="0"/>
              <a:t> now that we know what </a:t>
            </a:r>
            <a:r>
              <a:rPr lang="en-US" baseline="0" dirty="0" err="1" smtClean="0"/>
              <a:t>iComment</a:t>
            </a:r>
            <a:r>
              <a:rPr lang="en-US" baseline="0" dirty="0" smtClean="0"/>
              <a:t> is capable of, we can how it can help developers manage complexity.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Sometimes when developers make updates in the process of maintaining code, they’ll apply a manual update to one section but forget to update other parts.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21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Professor at University of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Waterloo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 Tan's overarching research theme is improving software reliability by leveraging code comments.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lot of previous work uses source code, execution traces, and human aid to trace bugs and identify problems.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has 3 patents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but none of them relate to leveraging code comments.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Preceded by "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HotComments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", which was simply an ideas paper that posited the idea of analyzing code comments to detect inconsistencies between comments and source code.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FE3A33-3277-0A4F-986C-BB7ABBFEF25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00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D811-16AB-5646-B15F-0DD5D9DE6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D811-16AB-5646-B15F-0DD5D9DE6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D811-16AB-5646-B15F-0DD5D9DE6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D811-16AB-5646-B15F-0DD5D9DE6D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D811-16AB-5646-B15F-0DD5D9DE6D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D811-16AB-5646-B15F-0DD5D9DE6D4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D811-16AB-5646-B15F-0DD5D9DE6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D811-16AB-5646-B15F-0DD5D9DE6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5D811-16AB-5646-B15F-0DD5D9DE6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2095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CCC792D-2818-A842-976D-C9DE17380DE5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CF5D811-16AB-5646-B15F-0DD5D9DE6D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patterninsight.com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696304"/>
          </a:xfrm>
        </p:spPr>
        <p:txBody>
          <a:bodyPr/>
          <a:lstStyle/>
          <a:p>
            <a:pPr algn="l"/>
            <a:r>
              <a:rPr lang="en-US" sz="4800" dirty="0" smtClean="0"/>
              <a:t>/* </a:t>
            </a:r>
            <a:r>
              <a:rPr lang="en-US" sz="4800" dirty="0" err="1" smtClean="0"/>
              <a:t>iComment</a:t>
            </a:r>
            <a:r>
              <a:rPr lang="en-US" sz="4800" dirty="0"/>
              <a:t>: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   </a:t>
            </a:r>
            <a:r>
              <a:rPr lang="en-US" sz="4400" dirty="0" smtClean="0"/>
              <a:t>Bugs or Bad Comments? </a:t>
            </a:r>
            <a:r>
              <a:rPr lang="en-US" sz="4800" dirty="0" smtClean="0"/>
              <a:t> */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905" y="4632476"/>
            <a:ext cx="8152190" cy="1539724"/>
          </a:xfrm>
        </p:spPr>
        <p:txBody>
          <a:bodyPr>
            <a:noAutofit/>
          </a:bodyPr>
          <a:lstStyle/>
          <a:p>
            <a:r>
              <a:rPr lang="en-US" sz="2600" dirty="0" smtClean="0"/>
              <a:t>Lin Tan, Ding Yuan, </a:t>
            </a:r>
            <a:r>
              <a:rPr lang="en-US" sz="2600" dirty="0" err="1" smtClean="0"/>
              <a:t>Gopal</a:t>
            </a:r>
            <a:r>
              <a:rPr lang="en-US" sz="2600" dirty="0" smtClean="0"/>
              <a:t> Krishna, </a:t>
            </a:r>
            <a:r>
              <a:rPr lang="en-US" sz="2600" dirty="0" err="1" smtClean="0"/>
              <a:t>Yuanyuan</a:t>
            </a:r>
            <a:r>
              <a:rPr lang="en-US" sz="2600" dirty="0" smtClean="0"/>
              <a:t> Zhou</a:t>
            </a:r>
          </a:p>
          <a:p>
            <a:r>
              <a:rPr lang="en-US" sz="2600" dirty="0" smtClean="0"/>
              <a:t>Published in SOSP 2007</a:t>
            </a:r>
            <a:br>
              <a:rPr lang="en-US" sz="2600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Presented by Kevin Boos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11925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comments</a:t>
            </a:r>
          </a:p>
          <a:p>
            <a:pPr lvl="1"/>
            <a:r>
              <a:rPr lang="en-US" dirty="0" smtClean="0"/>
              <a:t>Explanatory:  </a:t>
            </a:r>
            <a:r>
              <a:rPr lang="en-US" dirty="0" smtClean="0">
                <a:solidFill>
                  <a:srgbClr val="008000"/>
                </a:solidFill>
              </a:rPr>
              <a:t>/* set the access flags */</a:t>
            </a:r>
          </a:p>
          <a:p>
            <a:pPr lvl="1"/>
            <a:r>
              <a:rPr lang="en-US" dirty="0" smtClean="0"/>
              <a:t>Assumptions/Rules:  </a:t>
            </a:r>
            <a:r>
              <a:rPr lang="en-US" dirty="0" smtClean="0">
                <a:solidFill>
                  <a:srgbClr val="008000"/>
                </a:solidFill>
              </a:rPr>
              <a:t>/* don’t call with lock held */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Check comment rules topic-by-topic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General framework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Users choose the hot topics</a:t>
            </a:r>
          </a:p>
        </p:txBody>
      </p:sp>
    </p:spTree>
    <p:extLst>
      <p:ext uri="{BB962C8B-B14F-4D97-AF65-F5344CB8AC3E}">
        <p14:creationId xmlns:p14="http://schemas.microsoft.com/office/powerpoint/2010/main" val="87905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&lt;Lock L&gt; must be held before entering &lt;Function F&gt;. </a:t>
            </a:r>
          </a:p>
          <a:p>
            <a:r>
              <a:rPr lang="en-US" sz="2000" dirty="0"/>
              <a:t>&lt;Lock L&gt; must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  <a:r>
              <a:rPr lang="en-US" sz="2000" dirty="0"/>
              <a:t> be held before entering &lt;Function F&gt;. </a:t>
            </a:r>
          </a:p>
          <a:p>
            <a:r>
              <a:rPr lang="en-US" sz="2000" dirty="0"/>
              <a:t>&lt;Lock L&gt; must be held in &lt;Function F&gt;. </a:t>
            </a:r>
          </a:p>
          <a:p>
            <a:r>
              <a:rPr lang="en-US" sz="2000" dirty="0"/>
              <a:t>&lt;Lock L&gt; must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  <a:r>
              <a:rPr lang="en-US" sz="2000" dirty="0"/>
              <a:t> be held in &lt;Function F&gt;. </a:t>
            </a:r>
          </a:p>
          <a:p>
            <a:r>
              <a:rPr lang="en-US" sz="2000" dirty="0"/>
              <a:t>&lt;Function A&gt; must be called from &lt;Function B&gt; </a:t>
            </a:r>
          </a:p>
          <a:p>
            <a:r>
              <a:rPr lang="en-US" sz="2000" dirty="0"/>
              <a:t>&lt;Function A&gt; must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  <a:r>
              <a:rPr lang="en-US" sz="2000" dirty="0"/>
              <a:t> be called from &lt;Function B&gt;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800" dirty="0" smtClean="0"/>
              <a:t>Other templates exist (see paper)</a:t>
            </a:r>
          </a:p>
          <a:p>
            <a:r>
              <a:rPr lang="en-US" sz="2800" dirty="0" smtClean="0"/>
              <a:t>User can add more templates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5257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Extract comments</a:t>
            </a:r>
          </a:p>
          <a:p>
            <a:pPr lvl="1"/>
            <a:r>
              <a:rPr lang="en-US" dirty="0" smtClean="0"/>
              <a:t>NLP, keyword filters, correlated word filters</a:t>
            </a:r>
          </a:p>
          <a:p>
            <a:r>
              <a:rPr lang="en-US" dirty="0" smtClean="0"/>
              <a:t>Classify comments (rule generation)</a:t>
            </a:r>
          </a:p>
          <a:p>
            <a:pPr lvl="1"/>
            <a:r>
              <a:rPr lang="en-US" dirty="0" smtClean="0"/>
              <a:t>Manually label small subset</a:t>
            </a:r>
          </a:p>
          <a:p>
            <a:pPr lvl="1"/>
            <a:r>
              <a:rPr lang="en-US" dirty="0" smtClean="0"/>
              <a:t>Create decision tree with machine learning</a:t>
            </a:r>
          </a:p>
          <a:p>
            <a:pPr lvl="1"/>
            <a:r>
              <a:rPr lang="en-US" dirty="0" smtClean="0"/>
              <a:t>Decision tree matches comments to templates</a:t>
            </a:r>
          </a:p>
          <a:p>
            <a:pPr lvl="1"/>
            <a:r>
              <a:rPr lang="en-US" dirty="0" smtClean="0"/>
              <a:t>Fill template parameters with actual variables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Training is optional for users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784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Checker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analysis</a:t>
            </a:r>
          </a:p>
          <a:p>
            <a:pPr lvl="1"/>
            <a:r>
              <a:rPr lang="en-US" dirty="0" smtClean="0"/>
              <a:t>Flow sensitive and context sensitive</a:t>
            </a:r>
          </a:p>
          <a:p>
            <a:pPr lvl="1"/>
            <a:r>
              <a:rPr lang="en-US" dirty="0" smtClean="0"/>
              <a:t>Scope of comments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Display the inconsistencies</a:t>
            </a:r>
          </a:p>
          <a:p>
            <a:pPr lvl="1"/>
            <a:r>
              <a:rPr lang="en-US" dirty="0" smtClean="0"/>
              <a:t>Sorted by ranking (support probability)</a:t>
            </a:r>
          </a:p>
        </p:txBody>
      </p:sp>
    </p:spTree>
    <p:extLst>
      <p:ext uri="{BB962C8B-B14F-4D97-AF65-F5344CB8AC3E}">
        <p14:creationId xmlns:p14="http://schemas.microsoft.com/office/powerpoint/2010/main" val="1449916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113378"/>
              </p:ext>
            </p:extLst>
          </p:nvPr>
        </p:nvGraphicFramePr>
        <p:xfrm>
          <a:off x="457200" y="1600200"/>
          <a:ext cx="8229600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319832"/>
                <a:gridCol w="1511905"/>
                <a:gridCol w="1681238"/>
                <a:gridCol w="20707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Software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SLOC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#</a:t>
                      </a:r>
                      <a:r>
                        <a:rPr lang="en-US" sz="2200" dirty="0" err="1" smtClean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Cmts</a:t>
                      </a:r>
                      <a:r>
                        <a:rPr lang="en-US" sz="2200" dirty="0" smtClean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.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Language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Description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>
                          <a:effectLst/>
                          <a:latin typeface="GillSans"/>
                        </a:rPr>
                        <a:t>Linux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effectLst/>
                          <a:latin typeface="GillSans"/>
                        </a:rPr>
                        <a:t>5.0 M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effectLst/>
                          <a:latin typeface="GillSans"/>
                        </a:rPr>
                        <a:t>1.0 M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>
                          <a:effectLst/>
                          <a:latin typeface="GillSans"/>
                        </a:rPr>
                        <a:t>C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>
                          <a:effectLst/>
                          <a:latin typeface="GillSans"/>
                        </a:rPr>
                        <a:t>OS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>
                          <a:effectLst/>
                          <a:latin typeface="GillSans"/>
                        </a:rPr>
                        <a:t>Mozilla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effectLst/>
                          <a:latin typeface="GillSans"/>
                        </a:rPr>
                        <a:t>3.3 M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effectLst/>
                          <a:latin typeface="GillSans"/>
                        </a:rPr>
                        <a:t>0.51M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effectLst/>
                          <a:latin typeface="GillSans"/>
                        </a:rPr>
                        <a:t>C,</a:t>
                      </a:r>
                      <a:r>
                        <a:rPr lang="en-US" sz="1900" baseline="0" dirty="0" smtClean="0">
                          <a:effectLst/>
                          <a:latin typeface="GillSans"/>
                        </a:rPr>
                        <a:t> </a:t>
                      </a:r>
                      <a:r>
                        <a:rPr lang="en-US" sz="1900" dirty="0" smtClean="0">
                          <a:effectLst/>
                          <a:latin typeface="GillSans"/>
                        </a:rPr>
                        <a:t>C</a:t>
                      </a:r>
                      <a:r>
                        <a:rPr lang="en-US" sz="1900" dirty="0">
                          <a:effectLst/>
                          <a:latin typeface="GillSans"/>
                        </a:rPr>
                        <a:t>++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effectLst/>
                          <a:latin typeface="GillSans"/>
                        </a:rPr>
                        <a:t>Browser Suite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>
                          <a:effectLst/>
                          <a:latin typeface="GillSans"/>
                        </a:rPr>
                        <a:t>Wine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effectLst/>
                          <a:latin typeface="GillSans"/>
                        </a:rPr>
                        <a:t>1.5 M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effectLst/>
                          <a:latin typeface="GillSans"/>
                        </a:rPr>
                        <a:t>0.22 M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>
                          <a:effectLst/>
                          <a:latin typeface="GillSans"/>
                        </a:rPr>
                        <a:t>C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effectLst/>
                          <a:latin typeface="GillSans"/>
                        </a:rPr>
                        <a:t>Runs Windows Apps in Linux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>
                          <a:effectLst/>
                          <a:latin typeface="GillSans"/>
                        </a:rPr>
                        <a:t>Apache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effectLst/>
                          <a:latin typeface="GillSans"/>
                        </a:rPr>
                        <a:t>0.27 M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effectLst/>
                          <a:latin typeface="GillSans"/>
                        </a:rPr>
                        <a:t>0.06</a:t>
                      </a:r>
                      <a:r>
                        <a:rPr lang="en-US" sz="1900" baseline="0" dirty="0" smtClean="0">
                          <a:effectLst/>
                          <a:latin typeface="GillSans"/>
                        </a:rPr>
                        <a:t> </a:t>
                      </a:r>
                      <a:r>
                        <a:rPr lang="en-US" sz="1900" dirty="0" smtClean="0">
                          <a:effectLst/>
                          <a:latin typeface="GillSans"/>
                        </a:rPr>
                        <a:t>M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>
                          <a:effectLst/>
                          <a:latin typeface="GillSans"/>
                        </a:rPr>
                        <a:t>C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effectLst/>
                          <a:latin typeface="GillSans"/>
                        </a:rPr>
                        <a:t>Web Server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979333"/>
            <a:ext cx="8229600" cy="2146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 smtClean="0"/>
              <a:t>Four large software projects</a:t>
            </a:r>
          </a:p>
          <a:p>
            <a:r>
              <a:rPr lang="en-US" dirty="0" smtClean="0"/>
              <a:t>Two topics: </a:t>
            </a:r>
            <a:r>
              <a:rPr lang="en-US" b="1" dirty="0" smtClean="0"/>
              <a:t>locks</a:t>
            </a:r>
            <a:r>
              <a:rPr lang="en-US" dirty="0" smtClean="0"/>
              <a:t> and function </a:t>
            </a:r>
            <a:r>
              <a:rPr lang="en-US" b="1" dirty="0" smtClean="0"/>
              <a:t>calls</a:t>
            </a:r>
            <a:endParaRPr lang="en-US" dirty="0" smtClean="0"/>
          </a:p>
          <a:p>
            <a:r>
              <a:rPr lang="en-US" dirty="0" smtClean="0"/>
              <a:t>Average training data: 18%</a:t>
            </a:r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98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759811"/>
              </p:ext>
            </p:extLst>
          </p:nvPr>
        </p:nvGraphicFramePr>
        <p:xfrm>
          <a:off x="457200" y="1600200"/>
          <a:ext cx="8229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895"/>
                <a:gridCol w="1705429"/>
                <a:gridCol w="1003905"/>
                <a:gridCol w="1657047"/>
                <a:gridCol w="904724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Software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Mismatch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10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Bugs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Bad </a:t>
                      </a:r>
                      <a:r>
                        <a:rPr lang="en-US" sz="2100" dirty="0" err="1" smtClean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Cmts</a:t>
                      </a:r>
                      <a:r>
                        <a:rPr lang="en-US" sz="2100" dirty="0" smtClean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.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FP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10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Rules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>
                          <a:effectLst/>
                          <a:latin typeface="GillSans"/>
                        </a:rPr>
                        <a:t>Linux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51 (14)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30 (11)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21 (3)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32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1209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>
                          <a:effectLst/>
                          <a:latin typeface="GillSans"/>
                        </a:rPr>
                        <a:t>Mozilla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6 (5)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2 (1)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4 (4)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3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410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>
                          <a:effectLst/>
                          <a:latin typeface="GillSans"/>
                        </a:rPr>
                        <a:t>Wine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2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1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1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3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149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>
                          <a:effectLst/>
                          <a:latin typeface="GillSans"/>
                        </a:rPr>
                        <a:t>Apache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1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0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1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0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GillSans"/>
                        </a:rPr>
                        <a:t>64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>
                          <a:solidFill>
                            <a:srgbClr val="0000FF"/>
                          </a:solidFill>
                          <a:effectLst/>
                          <a:latin typeface="GillSans"/>
                        </a:rPr>
                        <a:t>Total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FF"/>
                          </a:solidFill>
                          <a:effectLst/>
                          <a:latin typeface="GillSans"/>
                        </a:rPr>
                        <a:t>60 (19)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FF"/>
                          </a:solidFill>
                          <a:effectLst/>
                          <a:latin typeface="GillSans"/>
                        </a:rPr>
                        <a:t>33 (12)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FF"/>
                          </a:solidFill>
                          <a:effectLst/>
                          <a:latin typeface="GillSans"/>
                        </a:rPr>
                        <a:t>27 (7)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FF"/>
                          </a:solidFill>
                          <a:effectLst/>
                          <a:latin typeface="GillSans"/>
                        </a:rPr>
                        <a:t>38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FF"/>
                          </a:solidFill>
                          <a:effectLst/>
                          <a:latin typeface="GillSans"/>
                        </a:rPr>
                        <a:t>1832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257518"/>
            <a:ext cx="8229600" cy="234648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/>
              <a:t>Automatically detected 60 new bugs and bad </a:t>
            </a:r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19 </a:t>
            </a:r>
            <a:r>
              <a:rPr lang="en-US" dirty="0"/>
              <a:t>new bugs and bad comments already confirmed </a:t>
            </a:r>
            <a:r>
              <a:rPr lang="en-US" dirty="0" smtClean="0"/>
              <a:t>by developers</a:t>
            </a:r>
            <a:endParaRPr lang="en-US" dirty="0"/>
          </a:p>
          <a:p>
            <a:r>
              <a:rPr lang="en-US" dirty="0" smtClean="0"/>
              <a:t>False positives exist  (38%)</a:t>
            </a:r>
          </a:p>
          <a:p>
            <a:pPr lvl="1"/>
            <a:r>
              <a:rPr lang="en-US" dirty="0" smtClean="0"/>
              <a:t>Incorrectly generated rules</a:t>
            </a:r>
          </a:p>
          <a:p>
            <a:pPr lvl="1"/>
            <a:r>
              <a:rPr lang="en-US" dirty="0" smtClean="0"/>
              <a:t>Inaccuracy of checking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98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Accuracy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123413"/>
              </p:ext>
            </p:extLst>
          </p:nvPr>
        </p:nvGraphicFramePr>
        <p:xfrm>
          <a:off x="916819" y="2338009"/>
          <a:ext cx="5638800" cy="75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409700"/>
                <a:gridCol w="1409700"/>
                <a:gridCol w="1409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Linux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Mozilla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Wine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90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Apache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rgbClr val="FF0000"/>
                          </a:solidFill>
                          <a:effectLst/>
                          <a:latin typeface="GillSans"/>
                        </a:rPr>
                        <a:t>90.8%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rgbClr val="FF0000"/>
                          </a:solidFill>
                          <a:effectLst/>
                          <a:latin typeface="GillSans"/>
                        </a:rPr>
                        <a:t>91.3%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rgbClr val="FF0000"/>
                          </a:solidFill>
                          <a:effectLst/>
                          <a:latin typeface="GillSans"/>
                        </a:rPr>
                        <a:t>96.4%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rgbClr val="FF0000"/>
                          </a:solidFill>
                          <a:effectLst/>
                          <a:latin typeface="GillSans"/>
                        </a:rPr>
                        <a:t>100%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737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 smtClean="0"/>
              <a:t>Accuracy: % of correct mismatches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47033"/>
              </p:ext>
            </p:extLst>
          </p:nvPr>
        </p:nvGraphicFramePr>
        <p:xfrm>
          <a:off x="916819" y="3998931"/>
          <a:ext cx="5638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270000"/>
                <a:gridCol w="1130300"/>
                <a:gridCol w="1409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Training SW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Mozilla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Wine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Apache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GillSans"/>
                        </a:rPr>
                        <a:t>Linux </a:t>
                      </a:r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81.5%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78.6%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83.3%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GillSans"/>
                        </a:rPr>
                        <a:t>Linux+Mozilla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GillSans"/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effectLst/>
                          <a:latin typeface="GillSans"/>
                        </a:rPr>
                        <a:t>——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89.3%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  <a:latin typeface="GillSans"/>
                        </a:rPr>
                        <a:t>88.9%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3112804"/>
            <a:ext cx="5641219" cy="737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 smtClean="0"/>
              <a:t>—— Software-specific training ——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14400" y="5124983"/>
            <a:ext cx="5641219" cy="737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 smtClean="0"/>
              <a:t>—— Cross-software training ——</a:t>
            </a:r>
          </a:p>
        </p:txBody>
      </p:sp>
    </p:spTree>
    <p:extLst>
      <p:ext uri="{BB962C8B-B14F-4D97-AF65-F5344CB8AC3E}">
        <p14:creationId xmlns:p14="http://schemas.microsoft.com/office/powerpoint/2010/main" val="653972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Extracting rules from source code</a:t>
            </a:r>
          </a:p>
          <a:p>
            <a:pPr lvl="1"/>
            <a:r>
              <a:rPr lang="en-US" dirty="0" err="1" smtClean="0"/>
              <a:t>iComment</a:t>
            </a:r>
            <a:r>
              <a:rPr lang="en-US" dirty="0" smtClean="0"/>
              <a:t> employs static analysis but not dynamic traces</a:t>
            </a:r>
          </a:p>
          <a:p>
            <a:r>
              <a:rPr lang="en-US" dirty="0" smtClean="0"/>
              <a:t>Annotations </a:t>
            </a:r>
          </a:p>
          <a:p>
            <a:pPr lvl="1"/>
            <a:r>
              <a:rPr lang="en-US" dirty="0" smtClean="0"/>
              <a:t>Poor adoption rates</a:t>
            </a:r>
          </a:p>
          <a:p>
            <a:pPr lvl="1"/>
            <a:r>
              <a:rPr lang="en-US" dirty="0" smtClean="0"/>
              <a:t>Requires manual effort per comment</a:t>
            </a:r>
          </a:p>
          <a:p>
            <a:r>
              <a:rPr lang="en-US" dirty="0" smtClean="0"/>
              <a:t>Documentation generation</a:t>
            </a:r>
          </a:p>
          <a:p>
            <a:pPr lvl="1"/>
            <a:r>
              <a:rPr lang="en-US" dirty="0" smtClean="0"/>
              <a:t>No usage of NLP</a:t>
            </a:r>
          </a:p>
          <a:p>
            <a:pPr lvl="1"/>
            <a:r>
              <a:rPr lang="en-US" dirty="0" err="1" smtClean="0"/>
              <a:t>iComment</a:t>
            </a:r>
            <a:r>
              <a:rPr lang="en-US" dirty="0" smtClean="0"/>
              <a:t> also analyzes unstructured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119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Detecting inconsistencies</a:t>
            </a:r>
          </a:p>
          <a:p>
            <a:pPr lvl="1"/>
            <a:r>
              <a:rPr lang="en-US" dirty="0"/>
              <a:t>NLP</a:t>
            </a:r>
          </a:p>
          <a:p>
            <a:pPr lvl="2"/>
            <a:r>
              <a:rPr lang="en-US" dirty="0"/>
              <a:t>Abstracted away by tools</a:t>
            </a:r>
          </a:p>
          <a:p>
            <a:pPr lvl="1"/>
            <a:r>
              <a:rPr lang="en-US" dirty="0"/>
              <a:t>Machine learning</a:t>
            </a:r>
          </a:p>
          <a:p>
            <a:pPr lvl="2"/>
            <a:r>
              <a:rPr lang="en-US" dirty="0"/>
              <a:t>Simple manual training </a:t>
            </a:r>
            <a:r>
              <a:rPr lang="en-US" dirty="0" smtClean="0"/>
              <a:t>rules</a:t>
            </a:r>
          </a:p>
          <a:p>
            <a:r>
              <a:rPr lang="en-US" dirty="0" smtClean="0"/>
              <a:t>Code maintenance</a:t>
            </a:r>
          </a:p>
          <a:p>
            <a:pPr lvl="1"/>
            <a:r>
              <a:rPr lang="en-US" dirty="0" smtClean="0"/>
              <a:t>Developers may forget to be thorough</a:t>
            </a:r>
            <a:endParaRPr lang="en-US" dirty="0"/>
          </a:p>
          <a:p>
            <a:r>
              <a:rPr lang="en-US" dirty="0" smtClean="0"/>
              <a:t>Automatic bug detection</a:t>
            </a:r>
          </a:p>
          <a:p>
            <a:pPr lvl="1"/>
            <a:r>
              <a:rPr lang="en-US" dirty="0" smtClean="0"/>
              <a:t>Locking errors are </a:t>
            </a:r>
            <a:r>
              <a:rPr lang="en-US" smtClean="0"/>
              <a:t>extremely complex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0336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Bio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author:  Lin Tan</a:t>
            </a:r>
          </a:p>
          <a:p>
            <a:r>
              <a:rPr lang="en-US" dirty="0" smtClean="0"/>
              <a:t>Improving software reliability</a:t>
            </a:r>
          </a:p>
          <a:p>
            <a:pPr lvl="1"/>
            <a:r>
              <a:rPr lang="en-US" b="1" dirty="0" smtClean="0"/>
              <a:t>Comments</a:t>
            </a:r>
          </a:p>
          <a:p>
            <a:pPr lvl="1"/>
            <a:r>
              <a:rPr lang="en-US" dirty="0" smtClean="0"/>
              <a:t>Source code</a:t>
            </a:r>
          </a:p>
          <a:p>
            <a:pPr lvl="1"/>
            <a:r>
              <a:rPr lang="en-US" dirty="0" smtClean="0"/>
              <a:t>Execution traces</a:t>
            </a:r>
          </a:p>
          <a:p>
            <a:pPr lvl="1"/>
            <a:r>
              <a:rPr lang="en-US" dirty="0" smtClean="0"/>
              <a:t>Manual input</a:t>
            </a:r>
          </a:p>
          <a:p>
            <a:r>
              <a:rPr lang="en-US" dirty="0" err="1" smtClean="0"/>
              <a:t>HotComments</a:t>
            </a:r>
            <a:r>
              <a:rPr lang="en-US" dirty="0" smtClean="0"/>
              <a:t> – prior ideas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1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 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iComment</a:t>
            </a:r>
            <a:r>
              <a:rPr lang="en-US" dirty="0" smtClean="0"/>
              <a:t>:  static analysis + NLP</a:t>
            </a:r>
          </a:p>
          <a:p>
            <a:r>
              <a:rPr lang="en-US" dirty="0" smtClean="0"/>
              <a:t>Detects code-comment mismatches</a:t>
            </a:r>
          </a:p>
          <a:p>
            <a:r>
              <a:rPr lang="en-US" dirty="0" smtClean="0"/>
              <a:t>Uses both source code and </a:t>
            </a:r>
            <a:r>
              <a:rPr lang="en-US" i="1" dirty="0" smtClean="0"/>
              <a:t>comments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72055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Bio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Secondary author:  Ding Yuan</a:t>
            </a:r>
          </a:p>
          <a:p>
            <a:r>
              <a:rPr lang="en-US" dirty="0" smtClean="0"/>
              <a:t>Reliability of large software systems</a:t>
            </a:r>
          </a:p>
          <a:p>
            <a:r>
              <a:rPr lang="en-US" dirty="0" smtClean="0"/>
              <a:t>Better logging</a:t>
            </a:r>
          </a:p>
          <a:p>
            <a:pPr lvl="1"/>
            <a:r>
              <a:rPr lang="en-US" dirty="0" smtClean="0"/>
              <a:t>Enhanced output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582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Bio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Professor:  </a:t>
            </a:r>
            <a:r>
              <a:rPr lang="en-US" dirty="0" err="1" smtClean="0"/>
              <a:t>Yuanyuan</a:t>
            </a:r>
            <a:r>
              <a:rPr lang="en-US" dirty="0" smtClean="0"/>
              <a:t> Zhou</a:t>
            </a:r>
          </a:p>
          <a:p>
            <a:r>
              <a:rPr lang="en-US" dirty="0" smtClean="0"/>
              <a:t>Better debuggers, software reliability</a:t>
            </a:r>
          </a:p>
          <a:p>
            <a:endParaRPr lang="en-US" dirty="0" smtClean="0"/>
          </a:p>
          <a:p>
            <a:r>
              <a:rPr lang="en-US" dirty="0" smtClean="0"/>
              <a:t>Founded </a:t>
            </a:r>
            <a:r>
              <a:rPr lang="en-US" dirty="0" err="1" smtClean="0"/>
              <a:t>PatternInsight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1381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PatternInsight</a:t>
            </a:r>
            <a:r>
              <a:rPr lang="en-US" dirty="0" smtClean="0"/>
              <a:t> Startup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://patterninsight.com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03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Comment</a:t>
            </a:r>
            <a:r>
              <a:rPr lang="en-US" dirty="0"/>
              <a:t>-code inconsistencies </a:t>
            </a:r>
            <a:r>
              <a:rPr lang="en-US" dirty="0" smtClean="0"/>
              <a:t>are bad</a:t>
            </a:r>
          </a:p>
          <a:p>
            <a:pPr lvl="1"/>
            <a:r>
              <a:rPr lang="en-US" dirty="0" smtClean="0"/>
              <a:t>Poorer software </a:t>
            </a:r>
            <a:r>
              <a:rPr lang="en-US" dirty="0"/>
              <a:t>quality and </a:t>
            </a:r>
            <a:r>
              <a:rPr lang="en-US" dirty="0" smtClean="0"/>
              <a:t>reliability</a:t>
            </a:r>
            <a:endParaRPr lang="en-US" dirty="0"/>
          </a:p>
          <a:p>
            <a:r>
              <a:rPr lang="en-US" dirty="0"/>
              <a:t>First work to automatically analyze </a:t>
            </a:r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Uses NLP and static code analysis</a:t>
            </a:r>
          </a:p>
          <a:p>
            <a:r>
              <a:rPr lang="en-US" dirty="0" smtClean="0"/>
              <a:t>Detected real bugs in Linux/Mozilla</a:t>
            </a:r>
          </a:p>
          <a:p>
            <a:r>
              <a:rPr lang="en-US" dirty="0" smtClean="0"/>
              <a:t>Manages complexity of code consistency and maintenance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iComment</a:t>
            </a:r>
            <a:r>
              <a:rPr lang="en-US" dirty="0" smtClean="0"/>
              <a:t> Paper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Challenges </a:t>
            </a:r>
          </a:p>
          <a:p>
            <a:pPr lvl="1"/>
            <a:r>
              <a:rPr lang="en-US" dirty="0" smtClean="0"/>
              <a:t>Contributions</a:t>
            </a:r>
          </a:p>
          <a:p>
            <a:pPr lvl="1"/>
            <a:r>
              <a:rPr lang="en-US" dirty="0" smtClean="0"/>
              <a:t>Approach &amp; Methodology</a:t>
            </a:r>
          </a:p>
          <a:p>
            <a:pPr lvl="1"/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Related Work</a:t>
            </a:r>
          </a:p>
          <a:p>
            <a:r>
              <a:rPr lang="en-US" dirty="0" smtClean="0"/>
              <a:t>Complexity</a:t>
            </a:r>
          </a:p>
          <a:p>
            <a:r>
              <a:rPr lang="en-US" dirty="0" smtClean="0"/>
              <a:t>Authors</a:t>
            </a:r>
            <a:r>
              <a:rPr lang="en-US" dirty="0" smtClean="0"/>
              <a:t>’ other works</a:t>
            </a:r>
          </a:p>
        </p:txBody>
      </p:sp>
    </p:spTree>
    <p:extLst>
      <p:ext uri="{BB962C8B-B14F-4D97-AF65-F5344CB8AC3E}">
        <p14:creationId xmlns:p14="http://schemas.microsoft.com/office/powerpoint/2010/main" val="2043453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bugs affect reliability. </a:t>
            </a:r>
          </a:p>
          <a:p>
            <a:pPr lvl="1"/>
            <a:r>
              <a:rPr lang="en-US" dirty="0" smtClean="0"/>
              <a:t>Mismatches between 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smtClean="0"/>
              <a:t>developer assumptions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solidFill>
                  <a:srgbClr val="008000"/>
                </a:solidFill>
                <a:latin typeface="Courier"/>
              </a:rPr>
              <a:t>// Caller must acquire lock.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</a:rPr>
              <a:t>static </a:t>
            </a:r>
            <a:r>
              <a:rPr lang="en-US" sz="2000" dirty="0" err="1">
                <a:latin typeface="Courier"/>
              </a:rPr>
              <a:t>int</a:t>
            </a:r>
            <a:r>
              <a:rPr lang="en-US" sz="2000" dirty="0">
                <a:latin typeface="Courier"/>
              </a:rPr>
              <a:t> </a:t>
            </a:r>
            <a:r>
              <a:rPr lang="en-US" sz="2000" dirty="0" err="1">
                <a:latin typeface="Courier"/>
              </a:rPr>
              <a:t>reset_hardware</a:t>
            </a:r>
            <a:r>
              <a:rPr lang="en-US" sz="2000" dirty="0">
                <a:latin typeface="Courier"/>
              </a:rPr>
              <a:t>(...) </a:t>
            </a:r>
            <a:r>
              <a:rPr lang="en-US" sz="2000" dirty="0" smtClean="0">
                <a:latin typeface="Courier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</a:rPr>
              <a:t>	</a:t>
            </a:r>
            <a:r>
              <a:rPr lang="en-US" sz="2000" dirty="0" smtClean="0">
                <a:latin typeface="Courier"/>
              </a:rPr>
              <a:t>/</a:t>
            </a:r>
            <a:r>
              <a:rPr lang="en-US" sz="2000" dirty="0">
                <a:latin typeface="Courier"/>
              </a:rPr>
              <a:t>/access shared data. </a:t>
            </a:r>
            <a:endParaRPr lang="en-US" sz="2000" dirty="0" smtClean="0">
              <a:latin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</a:rPr>
              <a:t>} </a:t>
            </a:r>
            <a:endParaRPr lang="en-US" sz="2000" dirty="0"/>
          </a:p>
          <a:p>
            <a:pPr marL="0" indent="0">
              <a:buNone/>
            </a:pPr>
            <a:endParaRPr lang="en-US" sz="2000" dirty="0" smtClean="0">
              <a:latin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</a:rPr>
              <a:t>static </a:t>
            </a:r>
            <a:r>
              <a:rPr lang="en-US" sz="2000" dirty="0" err="1">
                <a:latin typeface="Courier"/>
              </a:rPr>
              <a:t>int</a:t>
            </a:r>
            <a:r>
              <a:rPr lang="en-US" sz="2000" dirty="0">
                <a:latin typeface="Courier"/>
              </a:rPr>
              <a:t> in2000_bus_reset(...) {</a:t>
            </a:r>
            <a:endParaRPr lang="en-US" sz="2000" dirty="0" smtClean="0">
              <a:latin typeface="Courier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"/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  <a:latin typeface="Courier"/>
              </a:rPr>
              <a:t>reset_hardware</a:t>
            </a:r>
            <a:r>
              <a:rPr lang="en-US" sz="2000" dirty="0">
                <a:solidFill>
                  <a:srgbClr val="0000FF"/>
                </a:solidFill>
                <a:latin typeface="Courier"/>
              </a:rPr>
              <a:t>(...); </a:t>
            </a:r>
            <a:endParaRPr lang="en-US" sz="2000" dirty="0" smtClean="0">
              <a:solidFill>
                <a:srgbClr val="0000FF"/>
              </a:solidFill>
              <a:latin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</a:rPr>
              <a:t>} 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312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of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= developer assumptions</a:t>
            </a:r>
          </a:p>
          <a:p>
            <a:pPr lvl="1"/>
            <a:r>
              <a:rPr lang="en-US" dirty="0" smtClean="0"/>
              <a:t>Must hold locks, interrupts must be disabled,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Other tools do not utilize comments! </a:t>
            </a:r>
          </a:p>
          <a:p>
            <a:pPr lvl="1"/>
            <a:r>
              <a:rPr lang="en-US" dirty="0" smtClean="0"/>
              <a:t>Ignore valuable information (dev. </a:t>
            </a:r>
            <a:r>
              <a:rPr lang="en-US" dirty="0" smtClean="0"/>
              <a:t>intentions</a:t>
            </a:r>
            <a:r>
              <a:rPr lang="en-US" dirty="0" smtClean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146095"/>
              </p:ext>
            </p:extLst>
          </p:nvPr>
        </p:nvGraphicFramePr>
        <p:xfrm>
          <a:off x="941009" y="2951247"/>
          <a:ext cx="7184572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4"/>
                <a:gridCol w="2310190"/>
                <a:gridCol w="31810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Software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Lines of Code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Lines of Comments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Linux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million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Mozilla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</a:t>
                      </a:r>
                      <a:r>
                        <a:rPr lang="en-US" baseline="0" dirty="0" smtClean="0"/>
                        <a:t>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r>
                        <a:rPr lang="en-US" baseline="0" dirty="0" smtClean="0"/>
                        <a:t> million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12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vs. Comments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306956"/>
              </p:ext>
            </p:extLst>
          </p:nvPr>
        </p:nvGraphicFramePr>
        <p:xfrm>
          <a:off x="699105" y="1757439"/>
          <a:ext cx="7755467" cy="171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748"/>
                <a:gridCol w="1920057"/>
                <a:gridCol w="44946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effectLst/>
                          <a:latin typeface="Gill Sans"/>
                          <a:cs typeface="Gill Sans"/>
                        </a:rPr>
                        <a:t>Code</a:t>
                      </a:r>
                      <a:endParaRPr lang="en-US" sz="2200" b="1" dirty="0">
                        <a:effectLst/>
                        <a:latin typeface="Gill Sans"/>
                        <a:cs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Comment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rgbClr val="FFFFFF"/>
                          </a:solidFill>
                          <a:effectLst/>
                          <a:latin typeface="GillSans"/>
                        </a:rPr>
                        <a:t>Implication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Precise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Imprecise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Comments are harder to analyze.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Can be tested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Can NOT be tested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effectLst/>
                          <a:latin typeface="GillSans"/>
                        </a:rPr>
                        <a:t>Software evolution</a:t>
                      </a:r>
                      <a:r>
                        <a:rPr lang="en-US" sz="1500" baseline="0" dirty="0" smtClean="0">
                          <a:effectLst/>
                          <a:latin typeface="GillSans"/>
                        </a:rPr>
                        <a:t> makes comments less reliable. </a:t>
                      </a:r>
                      <a:r>
                        <a:rPr lang="en-US" sz="1500" dirty="0" smtClean="0">
                          <a:effectLst/>
                          <a:latin typeface="GillSans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Harder to understand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GillSans"/>
                        </a:rPr>
                        <a:t>Easier to understand </a:t>
                      </a:r>
                      <a:endParaRPr lang="en-US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effectLst/>
                          <a:latin typeface="GillSans"/>
                        </a:rPr>
                        <a:t>Developers</a:t>
                      </a:r>
                      <a:r>
                        <a:rPr lang="en-US" sz="1500" baseline="0" dirty="0" smtClean="0">
                          <a:effectLst/>
                          <a:latin typeface="GillSans"/>
                        </a:rPr>
                        <a:t> </a:t>
                      </a:r>
                      <a:r>
                        <a:rPr lang="en-US" sz="1500" baseline="0" dirty="0" smtClean="0">
                          <a:effectLst/>
                          <a:latin typeface="GillSans"/>
                        </a:rPr>
                        <a:t>read </a:t>
                      </a:r>
                      <a:r>
                        <a:rPr lang="en-US" sz="1500" dirty="0" smtClean="0">
                          <a:effectLst/>
                          <a:latin typeface="GillSans"/>
                        </a:rPr>
                        <a:t>comments before code.</a:t>
                      </a:r>
                      <a:br>
                        <a:rPr lang="en-US" sz="1500" dirty="0" smtClean="0">
                          <a:effectLst/>
                          <a:latin typeface="GillSans"/>
                        </a:rPr>
                      </a:br>
                      <a:r>
                        <a:rPr lang="en-US" sz="1500" dirty="0" smtClean="0">
                          <a:solidFill>
                            <a:srgbClr val="FF0000"/>
                          </a:solidFill>
                          <a:effectLst/>
                          <a:latin typeface="GillSans"/>
                        </a:rPr>
                        <a:t>Wrong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effectLst/>
                          <a:latin typeface="GillSans"/>
                        </a:rPr>
                        <a:t>comments mislead programmers. </a:t>
                      </a:r>
                      <a:endParaRPr lang="en-US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761623"/>
            <a:ext cx="8229600" cy="2346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Developer assumptions can’t always be inferred from source code</a:t>
            </a:r>
          </a:p>
          <a:p>
            <a:r>
              <a:rPr lang="en-US" dirty="0" smtClean="0"/>
              <a:t>Comments and code are </a:t>
            </a:r>
            <a:r>
              <a:rPr lang="en-US" b="1" dirty="0" smtClean="0"/>
              <a:t>redundant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or should be…</a:t>
            </a:r>
          </a:p>
        </p:txBody>
      </p:sp>
    </p:spTree>
    <p:extLst>
      <p:ext uri="{BB962C8B-B14F-4D97-AF65-F5344CB8AC3E}">
        <p14:creationId xmlns:p14="http://schemas.microsoft.com/office/powerpoint/2010/main" val="138083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Inconsistencies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wrong: comments or code?</a:t>
            </a:r>
          </a:p>
          <a:p>
            <a:pPr lvl="1"/>
            <a:r>
              <a:rPr lang="en-US" dirty="0" smtClean="0"/>
              <a:t>Developer mistake</a:t>
            </a:r>
          </a:p>
          <a:p>
            <a:pPr lvl="1"/>
            <a:r>
              <a:rPr lang="en-US" dirty="0" smtClean="0"/>
              <a:t>Out of date </a:t>
            </a:r>
          </a:p>
          <a:p>
            <a:pPr lvl="1"/>
            <a:r>
              <a:rPr lang="en-US" dirty="0" smtClean="0"/>
              <a:t>Copy</a:t>
            </a:r>
            <a:r>
              <a:rPr lang="en-US" dirty="0"/>
              <a:t> </a:t>
            </a:r>
            <a:r>
              <a:rPr lang="en-US" dirty="0" smtClean="0"/>
              <a:t>and paste error (clone detection)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Bad code might be bugs</a:t>
            </a:r>
          </a:p>
          <a:p>
            <a:r>
              <a:rPr lang="en-US" dirty="0" smtClean="0"/>
              <a:t>Bad comments cause future bugs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875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Parsing and understanding comments</a:t>
            </a:r>
          </a:p>
          <a:p>
            <a:pPr lvl="1"/>
            <a:r>
              <a:rPr lang="en-US" dirty="0" smtClean="0"/>
              <a:t>Natural language is ambiguous and varying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1800" dirty="0" smtClean="0"/>
              <a:t>/</a:t>
            </a:r>
            <a:r>
              <a:rPr lang="en-US" sz="1800" dirty="0"/>
              <a:t>* We need to </a:t>
            </a:r>
            <a:r>
              <a:rPr lang="en-US" sz="1800" dirty="0">
                <a:solidFill>
                  <a:srgbClr val="008000"/>
                </a:solidFill>
              </a:rPr>
              <a:t>acquire</a:t>
            </a:r>
            <a:r>
              <a:rPr lang="en-US" sz="1800" dirty="0"/>
              <a:t> </a:t>
            </a:r>
            <a:r>
              <a:rPr lang="en-US" sz="1800" dirty="0" smtClean="0"/>
              <a:t>the IRQ </a:t>
            </a:r>
            <a:r>
              <a:rPr lang="en-US" sz="1800" dirty="0">
                <a:solidFill>
                  <a:srgbClr val="FF0000"/>
                </a:solidFill>
              </a:rPr>
              <a:t>lock </a:t>
            </a:r>
            <a:r>
              <a:rPr lang="en-US" sz="1800" dirty="0" smtClean="0"/>
              <a:t>before calling … */ 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/</a:t>
            </a:r>
            <a:r>
              <a:rPr lang="en-US" sz="1800" dirty="0"/>
              <a:t>* </a:t>
            </a:r>
            <a:r>
              <a:rPr lang="en-US" sz="1800" dirty="0">
                <a:solidFill>
                  <a:srgbClr val="FF0000"/>
                </a:solidFill>
              </a:rPr>
              <a:t>Lock</a:t>
            </a:r>
            <a:r>
              <a:rPr lang="en-US" sz="1800" dirty="0"/>
              <a:t> must be </a:t>
            </a:r>
            <a:r>
              <a:rPr lang="en-US" sz="1800" dirty="0">
                <a:solidFill>
                  <a:srgbClr val="008000"/>
                </a:solidFill>
              </a:rPr>
              <a:t>acquired</a:t>
            </a:r>
            <a:r>
              <a:rPr lang="en-US" sz="1800" dirty="0"/>
              <a:t> on entry to this function. *</a:t>
            </a:r>
            <a:r>
              <a:rPr lang="en-US" sz="1800" dirty="0" smtClean="0"/>
              <a:t>/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/</a:t>
            </a:r>
            <a:r>
              <a:rPr lang="en-US" sz="1800" dirty="0"/>
              <a:t>* Caller must </a:t>
            </a:r>
            <a:r>
              <a:rPr lang="en-US" sz="1800" dirty="0">
                <a:solidFill>
                  <a:srgbClr val="008000"/>
                </a:solidFill>
              </a:rPr>
              <a:t>hold</a:t>
            </a:r>
            <a:r>
              <a:rPr lang="en-US" sz="1800" dirty="0"/>
              <a:t> instance </a:t>
            </a:r>
            <a:r>
              <a:rPr lang="en-US" sz="1800" dirty="0">
                <a:solidFill>
                  <a:srgbClr val="FF0000"/>
                </a:solidFill>
              </a:rPr>
              <a:t>lock</a:t>
            </a:r>
            <a:r>
              <a:rPr lang="en-US" sz="1800" dirty="0"/>
              <a:t>! */ </a:t>
            </a:r>
          </a:p>
          <a:p>
            <a:r>
              <a:rPr lang="en-US" dirty="0" smtClean="0"/>
              <a:t>NLP only captures sentence structure</a:t>
            </a:r>
          </a:p>
          <a:p>
            <a:pPr lvl="1"/>
            <a:r>
              <a:rPr lang="en-US" dirty="0" smtClean="0"/>
              <a:t>No concept of understanding</a:t>
            </a:r>
          </a:p>
          <a:p>
            <a:pPr lvl="1"/>
            <a:r>
              <a:rPr lang="en-US" dirty="0" smtClean="0"/>
              <a:t>Decent accuracy</a:t>
            </a:r>
          </a:p>
          <a:p>
            <a:pPr lvl="1"/>
            <a:r>
              <a:rPr lang="en-US" dirty="0" smtClean="0"/>
              <a:t>Comments may be grammar disasters…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0068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step towards automatically analyzing comments </a:t>
            </a:r>
          </a:p>
          <a:p>
            <a:pPr lvl="1"/>
            <a:r>
              <a:rPr lang="en-US" dirty="0" smtClean="0"/>
              <a:t>Combines NLP, machine learning, static analysis</a:t>
            </a:r>
          </a:p>
          <a:p>
            <a:r>
              <a:rPr lang="en-US" dirty="0" smtClean="0"/>
              <a:t>Identifies inconsistent code &amp; comments</a:t>
            </a:r>
          </a:p>
          <a:p>
            <a:r>
              <a:rPr lang="en-US" dirty="0" smtClean="0"/>
              <a:t>Real-world applicability</a:t>
            </a:r>
          </a:p>
          <a:p>
            <a:pPr lvl="1"/>
            <a:r>
              <a:rPr lang="en-US" dirty="0" smtClean="0"/>
              <a:t>Discovered </a:t>
            </a:r>
            <a:r>
              <a:rPr lang="en-US" b="1" dirty="0" smtClean="0"/>
              <a:t>60 </a:t>
            </a:r>
            <a:r>
              <a:rPr lang="en-US" dirty="0" smtClean="0"/>
              <a:t>new bugs or bad comments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Only two topics</a:t>
            </a:r>
            <a:r>
              <a:rPr lang="en-US" dirty="0" smtClean="0"/>
              <a:t>: locks &amp; calls</a:t>
            </a:r>
          </a:p>
        </p:txBody>
      </p:sp>
    </p:spTree>
    <p:extLst>
      <p:ext uri="{BB962C8B-B14F-4D97-AF65-F5344CB8AC3E}">
        <p14:creationId xmlns:p14="http://schemas.microsoft.com/office/powerpoint/2010/main" val="3834841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1282</TotalTime>
  <Words>1252</Words>
  <Application>Microsoft Macintosh PowerPoint</Application>
  <PresentationFormat>On-screen Show (4:3)</PresentationFormat>
  <Paragraphs>322</Paragraphs>
  <Slides>23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Executive</vt:lpstr>
      <vt:lpstr>/* iComment:     Bugs or Bad Comments?  */</vt:lpstr>
      <vt:lpstr>In a Nutshell</vt:lpstr>
      <vt:lpstr>Roadmap</vt:lpstr>
      <vt:lpstr>Motivation</vt:lpstr>
      <vt:lpstr>Prevalence of Comments</vt:lpstr>
      <vt:lpstr>Code vs. Comments</vt:lpstr>
      <vt:lpstr>Inconsistencies</vt:lpstr>
      <vt:lpstr>Challenges</vt:lpstr>
      <vt:lpstr>Contributions</vt:lpstr>
      <vt:lpstr>Approach</vt:lpstr>
      <vt:lpstr>Rule Templates</vt:lpstr>
      <vt:lpstr>Handling Comments</vt:lpstr>
      <vt:lpstr>Rule Checker</vt:lpstr>
      <vt:lpstr>Evaluation</vt:lpstr>
      <vt:lpstr>Results</vt:lpstr>
      <vt:lpstr>Training Accuracy</vt:lpstr>
      <vt:lpstr>Related Work</vt:lpstr>
      <vt:lpstr>Complexity</vt:lpstr>
      <vt:lpstr>Author Bio</vt:lpstr>
      <vt:lpstr>Author Bio</vt:lpstr>
      <vt:lpstr>Author Bio</vt:lpstr>
      <vt:lpstr>PatternInsight Startup</vt:lpstr>
      <vt:lpstr>Conclusion</vt:lpstr>
    </vt:vector>
  </TitlesOfParts>
  <Company>Rice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Boos</dc:creator>
  <cp:lastModifiedBy>Kevin Boos</cp:lastModifiedBy>
  <cp:revision>143</cp:revision>
  <dcterms:created xsi:type="dcterms:W3CDTF">2013-03-05T05:36:26Z</dcterms:created>
  <dcterms:modified xsi:type="dcterms:W3CDTF">2013-03-07T18:02:31Z</dcterms:modified>
</cp:coreProperties>
</file>